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embeddedFontLst>
    <p:embeddedFont>
      <p:font typeface="Lobster"/>
      <p:regular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font" Target="fonts/Lobster-regular.fntdata"/><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2.jpg"/><Relationship Id="rId5" Type="http://schemas.openxmlformats.org/officeDocument/2006/relationships/image" Target="../media/image8.jpg"/><Relationship Id="rId6" Type="http://schemas.openxmlformats.org/officeDocument/2006/relationships/image" Target="../media/image3.jp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2.jpg"/><Relationship Id="rId5"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2.jpg"/><Relationship Id="rId5"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193925" y="95250"/>
            <a:ext cx="8810700" cy="7086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b="1" lang="en-GB" sz="3200" u="sng">
                <a:latin typeface="Lobster"/>
                <a:ea typeface="Lobster"/>
                <a:cs typeface="Lobster"/>
                <a:sym typeface="Lobster"/>
              </a:rPr>
              <a:t>Welcome to the Troedyrhiw School Wellbeing Team</a:t>
            </a:r>
            <a:endParaRPr b="1" sz="3200" u="sng">
              <a:latin typeface="Lobster"/>
              <a:ea typeface="Lobster"/>
              <a:cs typeface="Lobster"/>
              <a:sym typeface="Lobster"/>
            </a:endParaRPr>
          </a:p>
        </p:txBody>
      </p:sp>
      <p:pic>
        <p:nvPicPr>
          <p:cNvPr id="55" name="Google Shape;55;p13"/>
          <p:cNvPicPr preferRelativeResize="0"/>
          <p:nvPr/>
        </p:nvPicPr>
        <p:blipFill rotWithShape="1">
          <a:blip r:embed="rId3">
            <a:alphaModFix/>
          </a:blip>
          <a:srcRect b="18743" l="0" r="0" t="39236"/>
          <a:stretch/>
        </p:blipFill>
        <p:spPr>
          <a:xfrm>
            <a:off x="1283350" y="4113900"/>
            <a:ext cx="6577301" cy="1029599"/>
          </a:xfrm>
          <a:prstGeom prst="rect">
            <a:avLst/>
          </a:prstGeom>
          <a:noFill/>
          <a:ln>
            <a:noFill/>
          </a:ln>
        </p:spPr>
      </p:pic>
      <p:sp>
        <p:nvSpPr>
          <p:cNvPr id="56" name="Google Shape;56;p13"/>
          <p:cNvSpPr txBox="1"/>
          <p:nvPr/>
        </p:nvSpPr>
        <p:spPr>
          <a:xfrm>
            <a:off x="193925" y="877650"/>
            <a:ext cx="2010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13"/>
          <p:cNvSpPr txBox="1"/>
          <p:nvPr/>
        </p:nvSpPr>
        <p:spPr>
          <a:xfrm>
            <a:off x="2133525" y="1112350"/>
            <a:ext cx="51435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8" name="Google Shape;58;p13"/>
          <p:cNvPicPr preferRelativeResize="0"/>
          <p:nvPr/>
        </p:nvPicPr>
        <p:blipFill rotWithShape="1">
          <a:blip r:embed="rId4">
            <a:alphaModFix/>
          </a:blip>
          <a:srcRect b="-52775" l="-206625" r="193374" t="69017"/>
          <a:stretch/>
        </p:blipFill>
        <p:spPr>
          <a:xfrm>
            <a:off x="2982475" y="2418675"/>
            <a:ext cx="2277051" cy="2724827"/>
          </a:xfrm>
          <a:prstGeom prst="rect">
            <a:avLst/>
          </a:prstGeom>
          <a:noFill/>
          <a:ln>
            <a:noFill/>
          </a:ln>
        </p:spPr>
      </p:pic>
      <p:sp>
        <p:nvSpPr>
          <p:cNvPr id="59" name="Google Shape;59;p13"/>
          <p:cNvSpPr txBox="1"/>
          <p:nvPr/>
        </p:nvSpPr>
        <p:spPr>
          <a:xfrm>
            <a:off x="3061600" y="997800"/>
            <a:ext cx="28677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13"/>
          <p:cNvSpPr txBox="1"/>
          <p:nvPr/>
        </p:nvSpPr>
        <p:spPr>
          <a:xfrm>
            <a:off x="2721675" y="922600"/>
            <a:ext cx="795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13"/>
          <p:cNvSpPr txBox="1"/>
          <p:nvPr/>
        </p:nvSpPr>
        <p:spPr>
          <a:xfrm>
            <a:off x="7692175" y="403650"/>
            <a:ext cx="1095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13"/>
          <p:cNvSpPr txBox="1"/>
          <p:nvPr/>
        </p:nvSpPr>
        <p:spPr>
          <a:xfrm>
            <a:off x="876475" y="1568425"/>
            <a:ext cx="1695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13"/>
          <p:cNvSpPr txBox="1"/>
          <p:nvPr/>
        </p:nvSpPr>
        <p:spPr>
          <a:xfrm>
            <a:off x="3621200" y="1233975"/>
            <a:ext cx="1392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13"/>
          <p:cNvSpPr txBox="1"/>
          <p:nvPr/>
        </p:nvSpPr>
        <p:spPr>
          <a:xfrm>
            <a:off x="7184750" y="1187850"/>
            <a:ext cx="1233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13"/>
          <p:cNvSpPr txBox="1"/>
          <p:nvPr/>
        </p:nvSpPr>
        <p:spPr>
          <a:xfrm>
            <a:off x="15454" y="3197463"/>
            <a:ext cx="2784900" cy="1262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M</a:t>
            </a:r>
            <a:r>
              <a:rPr b="1" lang="en-GB"/>
              <a:t>iss Rebecca Evans.</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Responsible for wellbein</a:t>
            </a:r>
            <a:r>
              <a:rPr b="1" lang="en-GB"/>
              <a:t>g.</a:t>
            </a:r>
            <a:endParaRPr b="1"/>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 I am also the </a:t>
            </a:r>
            <a:r>
              <a:rPr b="1" lang="en-GB"/>
              <a:t>Deputy Headteacher.</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13"/>
          <p:cNvSpPr txBox="1"/>
          <p:nvPr/>
        </p:nvSpPr>
        <p:spPr>
          <a:xfrm>
            <a:off x="5929300" y="3212163"/>
            <a:ext cx="25080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Mrs Helen Jacklin.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Responsible for wellbeing in the curriculum.</a:t>
            </a:r>
            <a:endParaRPr b="1" i="0" sz="1400" u="none" cap="none" strike="noStrike">
              <a:solidFill>
                <a:srgbClr val="000000"/>
              </a:solidFill>
              <a:latin typeface="Arial"/>
              <a:ea typeface="Arial"/>
              <a:cs typeface="Arial"/>
              <a:sym typeface="Arial"/>
            </a:endParaRPr>
          </a:p>
        </p:txBody>
      </p:sp>
      <p:pic>
        <p:nvPicPr>
          <p:cNvPr id="67" name="Google Shape;67;p13"/>
          <p:cNvPicPr preferRelativeResize="0"/>
          <p:nvPr/>
        </p:nvPicPr>
        <p:blipFill rotWithShape="1">
          <a:blip r:embed="rId5">
            <a:alphaModFix/>
          </a:blip>
          <a:srcRect b="0" l="16715" r="7852" t="22815"/>
          <a:stretch/>
        </p:blipFill>
        <p:spPr>
          <a:xfrm>
            <a:off x="6237625" y="864228"/>
            <a:ext cx="1669501" cy="2277504"/>
          </a:xfrm>
          <a:prstGeom prst="rect">
            <a:avLst/>
          </a:prstGeom>
          <a:noFill/>
          <a:ln>
            <a:noFill/>
          </a:ln>
        </p:spPr>
      </p:pic>
      <p:pic>
        <p:nvPicPr>
          <p:cNvPr descr="A person smiling at the camera&#10;&#10;Description automatically generated with low confidence" id="68" name="Google Shape;68;p13"/>
          <p:cNvPicPr preferRelativeResize="0"/>
          <p:nvPr/>
        </p:nvPicPr>
        <p:blipFill rotWithShape="1">
          <a:blip r:embed="rId6">
            <a:alphaModFix/>
          </a:blip>
          <a:srcRect b="0" l="0" r="0" t="0"/>
          <a:stretch/>
        </p:blipFill>
        <p:spPr>
          <a:xfrm>
            <a:off x="3286224" y="877650"/>
            <a:ext cx="1759232" cy="2375849"/>
          </a:xfrm>
          <a:prstGeom prst="rect">
            <a:avLst/>
          </a:prstGeom>
          <a:noFill/>
          <a:ln>
            <a:noFill/>
          </a:ln>
        </p:spPr>
      </p:pic>
      <p:sp>
        <p:nvSpPr>
          <p:cNvPr id="69" name="Google Shape;69;p13"/>
          <p:cNvSpPr txBox="1"/>
          <p:nvPr/>
        </p:nvSpPr>
        <p:spPr>
          <a:xfrm>
            <a:off x="3152303" y="3366940"/>
            <a:ext cx="19374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GB" sz="1400" u="none" cap="none" strike="noStrike">
                <a:solidFill>
                  <a:srgbClr val="000000"/>
                </a:solidFill>
                <a:latin typeface="Arial"/>
                <a:ea typeface="Arial"/>
                <a:cs typeface="Arial"/>
                <a:sym typeface="Arial"/>
              </a:rPr>
              <a:t>Mrs Denise Morgan.</a:t>
            </a:r>
            <a:endParaRPr/>
          </a:p>
          <a:p>
            <a:pPr indent="0" lvl="0" marL="0" marR="0" rtl="0" algn="ctr">
              <a:lnSpc>
                <a:spcPct val="100000"/>
              </a:lnSpc>
              <a:spcBef>
                <a:spcPts val="0"/>
              </a:spcBef>
              <a:spcAft>
                <a:spcPts val="0"/>
              </a:spcAft>
              <a:buNone/>
            </a:pPr>
            <a:r>
              <a:rPr b="1" i="0" lang="en-GB" sz="1400" u="none" cap="none" strike="noStrike">
                <a:solidFill>
                  <a:srgbClr val="000000"/>
                </a:solidFill>
                <a:latin typeface="Arial"/>
                <a:ea typeface="Arial"/>
                <a:cs typeface="Arial"/>
                <a:sym typeface="Arial"/>
              </a:rPr>
              <a:t>Our </a:t>
            </a:r>
            <a:r>
              <a:rPr b="1" lang="en-GB"/>
              <a:t>wellbeing</a:t>
            </a:r>
            <a:r>
              <a:rPr b="1" i="0" lang="en-GB" sz="1400" u="none" cap="none" strike="noStrike">
                <a:solidFill>
                  <a:srgbClr val="000000"/>
                </a:solidFill>
                <a:latin typeface="Arial"/>
                <a:ea typeface="Arial"/>
                <a:cs typeface="Arial"/>
                <a:sym typeface="Arial"/>
              </a:rPr>
              <a:t> governor.</a:t>
            </a:r>
            <a:endParaRPr b="1" i="0" sz="1400" u="none" cap="none" strike="noStrike">
              <a:solidFill>
                <a:srgbClr val="000000"/>
              </a:solidFill>
              <a:latin typeface="Arial"/>
              <a:ea typeface="Arial"/>
              <a:cs typeface="Arial"/>
              <a:sym typeface="Arial"/>
            </a:endParaRPr>
          </a:p>
        </p:txBody>
      </p:sp>
      <p:pic>
        <p:nvPicPr>
          <p:cNvPr id="70" name="Google Shape;70;p13"/>
          <p:cNvPicPr preferRelativeResize="0"/>
          <p:nvPr/>
        </p:nvPicPr>
        <p:blipFill>
          <a:blip r:embed="rId7">
            <a:alphaModFix/>
          </a:blip>
          <a:stretch>
            <a:fillRect/>
          </a:stretch>
        </p:blipFill>
        <p:spPr>
          <a:xfrm>
            <a:off x="573138" y="877650"/>
            <a:ext cx="1669525" cy="23758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74" name="Shape 74"/>
        <p:cNvGrpSpPr/>
        <p:nvPr/>
      </p:nvGrpSpPr>
      <p:grpSpPr>
        <a:xfrm>
          <a:off x="0" y="0"/>
          <a:ext cx="0" cy="0"/>
          <a:chOff x="0" y="0"/>
          <a:chExt cx="0" cy="0"/>
        </a:xfrm>
      </p:grpSpPr>
      <p:sp>
        <p:nvSpPr>
          <p:cNvPr id="75" name="Google Shape;75;p14"/>
          <p:cNvSpPr txBox="1"/>
          <p:nvPr>
            <p:ph type="ctrTitle"/>
          </p:nvPr>
        </p:nvSpPr>
        <p:spPr>
          <a:xfrm>
            <a:off x="393325" y="132250"/>
            <a:ext cx="8520600" cy="980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5400" u="sng">
                <a:latin typeface="Lobster"/>
                <a:ea typeface="Lobster"/>
                <a:cs typeface="Lobster"/>
                <a:sym typeface="Lobster"/>
              </a:rPr>
              <a:t>Cwtsh Club</a:t>
            </a:r>
            <a:endParaRPr sz="5400" u="sng">
              <a:latin typeface="Lobster"/>
              <a:ea typeface="Lobster"/>
              <a:cs typeface="Lobster"/>
              <a:sym typeface="Lobster"/>
            </a:endParaRPr>
          </a:p>
        </p:txBody>
      </p:sp>
      <p:sp>
        <p:nvSpPr>
          <p:cNvPr id="76" name="Google Shape;76;p14"/>
          <p:cNvSpPr txBox="1"/>
          <p:nvPr>
            <p:ph idx="1" type="subTitle"/>
          </p:nvPr>
        </p:nvSpPr>
        <p:spPr>
          <a:xfrm>
            <a:off x="1474675" y="2703123"/>
            <a:ext cx="6357900" cy="1297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sz="1400">
                <a:solidFill>
                  <a:schemeClr val="dk1"/>
                </a:solidFill>
              </a:rPr>
              <a:t> How will I know if my child has settled?</a:t>
            </a:r>
            <a:endParaRPr b="1" sz="1400">
              <a:solidFill>
                <a:schemeClr val="dk1"/>
              </a:solidFill>
            </a:endParaRPr>
          </a:p>
          <a:p>
            <a:pPr indent="0" lvl="0" marL="0" rtl="0" algn="ctr">
              <a:lnSpc>
                <a:spcPct val="100000"/>
              </a:lnSpc>
              <a:spcBef>
                <a:spcPts val="0"/>
              </a:spcBef>
              <a:spcAft>
                <a:spcPts val="0"/>
              </a:spcAft>
              <a:buSzPts val="2800"/>
              <a:buNone/>
            </a:pPr>
            <a:r>
              <a:t/>
            </a:r>
            <a:endParaRPr b="1" sz="1400">
              <a:solidFill>
                <a:schemeClr val="dk1"/>
              </a:solidFill>
            </a:endParaRPr>
          </a:p>
          <a:p>
            <a:pPr indent="0" lvl="0" marL="0" rtl="0" algn="ctr">
              <a:lnSpc>
                <a:spcPct val="100000"/>
              </a:lnSpc>
              <a:spcBef>
                <a:spcPts val="0"/>
              </a:spcBef>
              <a:spcAft>
                <a:spcPts val="0"/>
              </a:spcAft>
              <a:buSzPts val="2800"/>
              <a:buNone/>
            </a:pPr>
            <a:r>
              <a:rPr b="1" lang="en-GB" sz="1400">
                <a:solidFill>
                  <a:schemeClr val="dk1"/>
                </a:solidFill>
              </a:rPr>
              <a:t>Parents will have a phone call from Miss Jones our school Clerk to keep you updated.</a:t>
            </a:r>
            <a:endParaRPr b="1" sz="1400">
              <a:solidFill>
                <a:schemeClr val="dk1"/>
              </a:solidFill>
            </a:endParaRPr>
          </a:p>
          <a:p>
            <a:pPr indent="0" lvl="0" marL="0" rtl="0" algn="ctr">
              <a:lnSpc>
                <a:spcPct val="100000"/>
              </a:lnSpc>
              <a:spcBef>
                <a:spcPts val="0"/>
              </a:spcBef>
              <a:spcAft>
                <a:spcPts val="0"/>
              </a:spcAft>
              <a:buSzPts val="2800"/>
              <a:buNone/>
            </a:pPr>
            <a:r>
              <a:t/>
            </a:r>
            <a:endParaRPr b="1" sz="2000"/>
          </a:p>
          <a:p>
            <a:pPr indent="0" lvl="0" marL="0" rtl="0" algn="l">
              <a:lnSpc>
                <a:spcPct val="100000"/>
              </a:lnSpc>
              <a:spcBef>
                <a:spcPts val="0"/>
              </a:spcBef>
              <a:spcAft>
                <a:spcPts val="0"/>
              </a:spcAft>
              <a:buSzPts val="2800"/>
              <a:buNone/>
            </a:pPr>
            <a:r>
              <a:t/>
            </a:r>
            <a:endParaRPr sz="2000"/>
          </a:p>
          <a:p>
            <a:pPr indent="0" lvl="0" marL="0" rtl="0" algn="ctr">
              <a:lnSpc>
                <a:spcPct val="100000"/>
              </a:lnSpc>
              <a:spcBef>
                <a:spcPts val="0"/>
              </a:spcBef>
              <a:spcAft>
                <a:spcPts val="0"/>
              </a:spcAft>
              <a:buSzPts val="2800"/>
              <a:buNone/>
            </a:pPr>
            <a:r>
              <a:t/>
            </a:r>
            <a:endParaRPr sz="2000"/>
          </a:p>
        </p:txBody>
      </p:sp>
      <p:pic>
        <p:nvPicPr>
          <p:cNvPr id="77" name="Google Shape;77;p14"/>
          <p:cNvPicPr preferRelativeResize="0"/>
          <p:nvPr/>
        </p:nvPicPr>
        <p:blipFill rotWithShape="1">
          <a:blip r:embed="rId3">
            <a:alphaModFix/>
          </a:blip>
          <a:srcRect b="18743" l="0" r="0" t="39236"/>
          <a:stretch/>
        </p:blipFill>
        <p:spPr>
          <a:xfrm>
            <a:off x="1283350" y="4113900"/>
            <a:ext cx="6577301" cy="1029599"/>
          </a:xfrm>
          <a:prstGeom prst="rect">
            <a:avLst/>
          </a:prstGeom>
          <a:noFill/>
          <a:ln>
            <a:noFill/>
          </a:ln>
        </p:spPr>
      </p:pic>
      <p:sp>
        <p:nvSpPr>
          <p:cNvPr id="78" name="Google Shape;78;p14"/>
          <p:cNvSpPr txBox="1"/>
          <p:nvPr/>
        </p:nvSpPr>
        <p:spPr>
          <a:xfrm>
            <a:off x="193925" y="877650"/>
            <a:ext cx="2010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14"/>
          <p:cNvSpPr txBox="1"/>
          <p:nvPr/>
        </p:nvSpPr>
        <p:spPr>
          <a:xfrm>
            <a:off x="2133525" y="1112350"/>
            <a:ext cx="5143500" cy="147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It can be very distressing for parents and carers if your child is not coping well with coming into school in the mornings. Class staff will always reassure your child and find a way of providing comfort in your absence. If we think that your child may need to have some quiet one to one time to help them settle, then our Cwtsh Club leaders will come to the rescue.</a:t>
            </a:r>
            <a:endParaRPr b="0" i="0" sz="1400" u="none" cap="none" strike="noStrike">
              <a:solidFill>
                <a:srgbClr val="000000"/>
              </a:solidFill>
              <a:latin typeface="Arial"/>
              <a:ea typeface="Arial"/>
              <a:cs typeface="Arial"/>
              <a:sym typeface="Arial"/>
            </a:endParaRPr>
          </a:p>
        </p:txBody>
      </p:sp>
      <p:sp>
        <p:nvSpPr>
          <p:cNvPr id="80" name="Google Shape;80;p14"/>
          <p:cNvSpPr txBox="1"/>
          <p:nvPr/>
        </p:nvSpPr>
        <p:spPr>
          <a:xfrm>
            <a:off x="5827250" y="1183825"/>
            <a:ext cx="408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1" name="Google Shape;81;p14"/>
          <p:cNvPicPr preferRelativeResize="0"/>
          <p:nvPr/>
        </p:nvPicPr>
        <p:blipFill rotWithShape="1">
          <a:blip r:embed="rId4">
            <a:alphaModFix/>
          </a:blip>
          <a:srcRect b="-52775" l="-206625" r="193374" t="69017"/>
          <a:stretch/>
        </p:blipFill>
        <p:spPr>
          <a:xfrm>
            <a:off x="2982475" y="2418675"/>
            <a:ext cx="2277051" cy="2724827"/>
          </a:xfrm>
          <a:prstGeom prst="rect">
            <a:avLst/>
          </a:prstGeom>
          <a:noFill/>
          <a:ln>
            <a:noFill/>
          </a:ln>
        </p:spPr>
      </p:pic>
      <p:sp>
        <p:nvSpPr>
          <p:cNvPr id="82" name="Google Shape;82;p14"/>
          <p:cNvSpPr txBox="1"/>
          <p:nvPr/>
        </p:nvSpPr>
        <p:spPr>
          <a:xfrm>
            <a:off x="3061600" y="997800"/>
            <a:ext cx="28677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14"/>
          <p:cNvSpPr txBox="1"/>
          <p:nvPr/>
        </p:nvSpPr>
        <p:spPr>
          <a:xfrm>
            <a:off x="2721675" y="922600"/>
            <a:ext cx="795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14"/>
          <p:cNvSpPr txBox="1"/>
          <p:nvPr/>
        </p:nvSpPr>
        <p:spPr>
          <a:xfrm>
            <a:off x="7692175" y="403650"/>
            <a:ext cx="1095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14"/>
          <p:cNvSpPr txBox="1"/>
          <p:nvPr/>
        </p:nvSpPr>
        <p:spPr>
          <a:xfrm>
            <a:off x="7275738" y="2724825"/>
            <a:ext cx="18105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p:txBody>
      </p:sp>
      <p:sp>
        <p:nvSpPr>
          <p:cNvPr id="86" name="Google Shape;86;p14"/>
          <p:cNvSpPr txBox="1"/>
          <p:nvPr/>
        </p:nvSpPr>
        <p:spPr>
          <a:xfrm>
            <a:off x="92250" y="2721675"/>
            <a:ext cx="17748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90" name="Shape 90"/>
        <p:cNvGrpSpPr/>
        <p:nvPr/>
      </p:nvGrpSpPr>
      <p:grpSpPr>
        <a:xfrm>
          <a:off x="0" y="0"/>
          <a:ext cx="0" cy="0"/>
          <a:chOff x="0" y="0"/>
          <a:chExt cx="0" cy="0"/>
        </a:xfrm>
      </p:grpSpPr>
      <p:sp>
        <p:nvSpPr>
          <p:cNvPr id="91" name="Google Shape;91;p15"/>
          <p:cNvSpPr txBox="1"/>
          <p:nvPr>
            <p:ph type="ctrTitle"/>
          </p:nvPr>
        </p:nvSpPr>
        <p:spPr>
          <a:xfrm>
            <a:off x="393325" y="132250"/>
            <a:ext cx="8520600" cy="980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5500" u="sng">
                <a:latin typeface="Lobster"/>
                <a:ea typeface="Lobster"/>
                <a:cs typeface="Lobster"/>
                <a:sym typeface="Lobster"/>
              </a:rPr>
              <a:t>ELSA Support</a:t>
            </a:r>
            <a:endParaRPr sz="5500" u="sng">
              <a:latin typeface="Lobster"/>
              <a:ea typeface="Lobster"/>
              <a:cs typeface="Lobster"/>
              <a:sym typeface="Lobster"/>
            </a:endParaRPr>
          </a:p>
        </p:txBody>
      </p:sp>
      <p:sp>
        <p:nvSpPr>
          <p:cNvPr id="92" name="Google Shape;92;p15"/>
          <p:cNvSpPr txBox="1"/>
          <p:nvPr>
            <p:ph idx="1" type="subTitle"/>
          </p:nvPr>
        </p:nvSpPr>
        <p:spPr>
          <a:xfrm>
            <a:off x="1641300" y="2934500"/>
            <a:ext cx="5861400" cy="13482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sz="1400">
                <a:solidFill>
                  <a:schemeClr val="dk1"/>
                </a:solidFill>
              </a:rPr>
              <a:t>How can I get ELSA support for my child?</a:t>
            </a:r>
            <a:endParaRPr b="1" sz="1400">
              <a:solidFill>
                <a:schemeClr val="dk1"/>
              </a:solidFill>
            </a:endParaRPr>
          </a:p>
          <a:p>
            <a:pPr indent="0" lvl="0" marL="0" rtl="0" algn="ctr">
              <a:lnSpc>
                <a:spcPct val="100000"/>
              </a:lnSpc>
              <a:spcBef>
                <a:spcPts val="0"/>
              </a:spcBef>
              <a:spcAft>
                <a:spcPts val="0"/>
              </a:spcAft>
              <a:buSzPts val="2800"/>
              <a:buNone/>
            </a:pPr>
            <a:r>
              <a:t/>
            </a:r>
            <a:endParaRPr b="1" sz="1400">
              <a:solidFill>
                <a:schemeClr val="dk1"/>
              </a:solidFill>
            </a:endParaRPr>
          </a:p>
          <a:p>
            <a:pPr indent="0" lvl="0" marL="0" rtl="0" algn="ctr">
              <a:lnSpc>
                <a:spcPct val="100000"/>
              </a:lnSpc>
              <a:spcBef>
                <a:spcPts val="0"/>
              </a:spcBef>
              <a:spcAft>
                <a:spcPts val="0"/>
              </a:spcAft>
              <a:buSzPts val="2800"/>
              <a:buNone/>
            </a:pPr>
            <a:r>
              <a:rPr b="1" lang="en-GB" sz="1400">
                <a:solidFill>
                  <a:schemeClr val="dk1"/>
                </a:solidFill>
              </a:rPr>
              <a:t>If you feel your child may benefit from ELSA, have a chat with your class teacher in the first instance</a:t>
            </a:r>
            <a:endParaRPr b="1" sz="1400">
              <a:solidFill>
                <a:schemeClr val="dk1"/>
              </a:solidFill>
            </a:endParaRPr>
          </a:p>
          <a:p>
            <a:pPr indent="0" lvl="0" marL="0" rtl="0" algn="ctr">
              <a:lnSpc>
                <a:spcPct val="100000"/>
              </a:lnSpc>
              <a:spcBef>
                <a:spcPts val="0"/>
              </a:spcBef>
              <a:spcAft>
                <a:spcPts val="0"/>
              </a:spcAft>
              <a:buSzPts val="2800"/>
              <a:buNone/>
            </a:pPr>
            <a:r>
              <a:rPr b="1" lang="en-GB" sz="1400">
                <a:solidFill>
                  <a:schemeClr val="dk1"/>
                </a:solidFill>
              </a:rPr>
              <a:t>You may also speak to Miss Rebecca Evans Wellbeing Lead.</a:t>
            </a:r>
            <a:endParaRPr b="1" sz="1400">
              <a:solidFill>
                <a:schemeClr val="dk1"/>
              </a:solidFill>
            </a:endParaRPr>
          </a:p>
          <a:p>
            <a:pPr indent="0" lvl="0" marL="0" rtl="0" algn="ctr">
              <a:lnSpc>
                <a:spcPct val="100000"/>
              </a:lnSpc>
              <a:spcBef>
                <a:spcPts val="0"/>
              </a:spcBef>
              <a:spcAft>
                <a:spcPts val="0"/>
              </a:spcAft>
              <a:buSzPts val="2800"/>
              <a:buNone/>
            </a:pPr>
            <a:r>
              <a:t/>
            </a:r>
            <a:endParaRPr b="1" sz="2000">
              <a:solidFill>
                <a:schemeClr val="dk1"/>
              </a:solidFill>
            </a:endParaRPr>
          </a:p>
          <a:p>
            <a:pPr indent="0" lvl="0" marL="0" rtl="0" algn="l">
              <a:lnSpc>
                <a:spcPct val="100000"/>
              </a:lnSpc>
              <a:spcBef>
                <a:spcPts val="0"/>
              </a:spcBef>
              <a:spcAft>
                <a:spcPts val="0"/>
              </a:spcAft>
              <a:buSzPts val="2800"/>
              <a:buNone/>
            </a:pPr>
            <a:r>
              <a:t/>
            </a:r>
            <a:endParaRPr sz="2000">
              <a:solidFill>
                <a:schemeClr val="dk1"/>
              </a:solidFill>
            </a:endParaRPr>
          </a:p>
          <a:p>
            <a:pPr indent="0" lvl="0" marL="0" rtl="0" algn="ctr">
              <a:lnSpc>
                <a:spcPct val="100000"/>
              </a:lnSpc>
              <a:spcBef>
                <a:spcPts val="0"/>
              </a:spcBef>
              <a:spcAft>
                <a:spcPts val="0"/>
              </a:spcAft>
              <a:buSzPts val="2800"/>
              <a:buNone/>
            </a:pPr>
            <a:r>
              <a:t/>
            </a:r>
            <a:endParaRPr sz="2000">
              <a:solidFill>
                <a:schemeClr val="dk1"/>
              </a:solidFill>
            </a:endParaRPr>
          </a:p>
        </p:txBody>
      </p:sp>
      <p:pic>
        <p:nvPicPr>
          <p:cNvPr id="93" name="Google Shape;93;p15"/>
          <p:cNvPicPr preferRelativeResize="0"/>
          <p:nvPr/>
        </p:nvPicPr>
        <p:blipFill rotWithShape="1">
          <a:blip r:embed="rId3">
            <a:alphaModFix/>
          </a:blip>
          <a:srcRect b="18743" l="0" r="0" t="39236"/>
          <a:stretch/>
        </p:blipFill>
        <p:spPr>
          <a:xfrm>
            <a:off x="1283350" y="4113900"/>
            <a:ext cx="6577301" cy="1029599"/>
          </a:xfrm>
          <a:prstGeom prst="rect">
            <a:avLst/>
          </a:prstGeom>
          <a:noFill/>
          <a:ln>
            <a:noFill/>
          </a:ln>
        </p:spPr>
      </p:pic>
      <p:sp>
        <p:nvSpPr>
          <p:cNvPr id="94" name="Google Shape;94;p15"/>
          <p:cNvSpPr txBox="1"/>
          <p:nvPr/>
        </p:nvSpPr>
        <p:spPr>
          <a:xfrm>
            <a:off x="143475" y="2934500"/>
            <a:ext cx="20142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5"/>
          <p:cNvSpPr txBox="1"/>
          <p:nvPr/>
        </p:nvSpPr>
        <p:spPr>
          <a:xfrm>
            <a:off x="5827250" y="1183825"/>
            <a:ext cx="408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96" name="Google Shape;96;p15"/>
          <p:cNvPicPr preferRelativeResize="0"/>
          <p:nvPr/>
        </p:nvPicPr>
        <p:blipFill rotWithShape="1">
          <a:blip r:embed="rId4">
            <a:alphaModFix/>
          </a:blip>
          <a:srcRect b="-52775" l="-206625" r="193374" t="69017"/>
          <a:stretch/>
        </p:blipFill>
        <p:spPr>
          <a:xfrm>
            <a:off x="2982475" y="2418675"/>
            <a:ext cx="2277051" cy="2724827"/>
          </a:xfrm>
          <a:prstGeom prst="rect">
            <a:avLst/>
          </a:prstGeom>
          <a:noFill/>
          <a:ln>
            <a:noFill/>
          </a:ln>
        </p:spPr>
      </p:pic>
      <p:pic>
        <p:nvPicPr>
          <p:cNvPr id="97" name="Google Shape;97;p15"/>
          <p:cNvPicPr preferRelativeResize="0"/>
          <p:nvPr/>
        </p:nvPicPr>
        <p:blipFill rotWithShape="1">
          <a:blip r:embed="rId4">
            <a:alphaModFix/>
          </a:blip>
          <a:srcRect b="0" l="0" r="9788" t="26540"/>
          <a:stretch/>
        </p:blipFill>
        <p:spPr>
          <a:xfrm>
            <a:off x="7388675" y="0"/>
            <a:ext cx="1694099" cy="2418677"/>
          </a:xfrm>
          <a:prstGeom prst="rect">
            <a:avLst/>
          </a:prstGeom>
          <a:noFill/>
          <a:ln>
            <a:noFill/>
          </a:ln>
        </p:spPr>
      </p:pic>
      <p:sp>
        <p:nvSpPr>
          <p:cNvPr id="98" name="Google Shape;98;p15"/>
          <p:cNvSpPr txBox="1"/>
          <p:nvPr/>
        </p:nvSpPr>
        <p:spPr>
          <a:xfrm>
            <a:off x="1779250" y="1072525"/>
            <a:ext cx="5475600" cy="2124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chemeClr val="dk1"/>
              </a:buClr>
              <a:buSzPts val="1100"/>
              <a:buFont typeface="Arial"/>
              <a:buNone/>
            </a:pPr>
            <a:r>
              <a:rPr b="0" i="0" lang="en-GB" sz="1400" u="none" cap="none" strike="noStrike">
                <a:solidFill>
                  <a:schemeClr val="dk1"/>
                </a:solidFill>
                <a:latin typeface="Arial"/>
                <a:ea typeface="Arial"/>
                <a:cs typeface="Arial"/>
                <a:sym typeface="Arial"/>
              </a:rPr>
              <a:t>ELSA stands for Emotional Literacy Support Assistant. Our school ELSA</a:t>
            </a:r>
            <a:r>
              <a:rPr lang="en-GB">
                <a:solidFill>
                  <a:schemeClr val="dk1"/>
                </a:solidFill>
              </a:rPr>
              <a:t>’</a:t>
            </a:r>
            <a:r>
              <a:rPr b="0" i="0" lang="en-GB" sz="1400" u="none" cap="none" strike="noStrike">
                <a:solidFill>
                  <a:schemeClr val="dk1"/>
                </a:solidFill>
                <a:latin typeface="Arial"/>
                <a:ea typeface="Arial"/>
                <a:cs typeface="Arial"/>
                <a:sym typeface="Arial"/>
              </a:rPr>
              <a:t>s support the emotional needs of pupils. ELSAs are trained to plan and deliver programmes of support to pupils in our school who may be experiencing temporary or long term additional needs.</a:t>
            </a:r>
            <a:endParaRPr b="0" i="0" sz="1400" u="none" cap="none" strike="noStrike">
              <a:solidFill>
                <a:schemeClr val="dk1"/>
              </a:solidFill>
              <a:latin typeface="Arial"/>
              <a:ea typeface="Arial"/>
              <a:cs typeface="Arial"/>
              <a:sym typeface="Arial"/>
            </a:endParaRPr>
          </a:p>
          <a:p>
            <a:pPr indent="0" lvl="0" marL="0" rtl="0" algn="l">
              <a:spcBef>
                <a:spcPts val="0"/>
              </a:spcBef>
              <a:spcAft>
                <a:spcPts val="0"/>
              </a:spcAft>
              <a:buClr>
                <a:schemeClr val="dk1"/>
              </a:buClr>
              <a:buSzPts val="1400"/>
              <a:buFont typeface="Arial"/>
              <a:buNone/>
            </a:pPr>
            <a:r>
              <a:rPr lang="en-GB">
                <a:solidFill>
                  <a:schemeClr val="dk1"/>
                </a:solidFill>
              </a:rPr>
              <a:t>We have two trained ELSA’s currently in our school, with two more staff members being trained. They work closely with our educational psychologist. We will always ask parent permission to work with your child.</a:t>
            </a:r>
            <a:endParaRPr>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a:solidFill>
                <a:schemeClr val="dk1"/>
              </a:solidFill>
            </a:endParaRPr>
          </a:p>
        </p:txBody>
      </p:sp>
      <p:sp>
        <p:nvSpPr>
          <p:cNvPr id="99" name="Google Shape;99;p15"/>
          <p:cNvSpPr txBox="1"/>
          <p:nvPr/>
        </p:nvSpPr>
        <p:spPr>
          <a:xfrm>
            <a:off x="7254900" y="2398750"/>
            <a:ext cx="17982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Mrs Jane Hughes</a:t>
            </a:r>
            <a:endParaRPr b="1" i="0" sz="1400" u="none" cap="none" strike="noStrike">
              <a:solidFill>
                <a:srgbClr val="000000"/>
              </a:solidFill>
              <a:latin typeface="Arial"/>
              <a:ea typeface="Arial"/>
              <a:cs typeface="Arial"/>
              <a:sym typeface="Arial"/>
            </a:endParaRPr>
          </a:p>
        </p:txBody>
      </p:sp>
      <p:sp>
        <p:nvSpPr>
          <p:cNvPr id="100" name="Google Shape;100;p15"/>
          <p:cNvSpPr txBox="1"/>
          <p:nvPr/>
        </p:nvSpPr>
        <p:spPr>
          <a:xfrm>
            <a:off x="239125" y="114775"/>
            <a:ext cx="1224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15"/>
          <p:cNvSpPr txBox="1"/>
          <p:nvPr/>
        </p:nvSpPr>
        <p:spPr>
          <a:xfrm>
            <a:off x="110200" y="2371650"/>
            <a:ext cx="1881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lang="en-GB"/>
              <a:t>Miss Claire King</a:t>
            </a:r>
            <a:endParaRPr b="1" i="0" sz="1400" u="none" cap="none" strike="noStrike">
              <a:solidFill>
                <a:srgbClr val="000000"/>
              </a:solidFill>
              <a:latin typeface="Arial"/>
              <a:ea typeface="Arial"/>
              <a:cs typeface="Arial"/>
              <a:sym typeface="Arial"/>
            </a:endParaRPr>
          </a:p>
        </p:txBody>
      </p:sp>
      <p:pic>
        <p:nvPicPr>
          <p:cNvPr id="102" name="Google Shape;102;p15"/>
          <p:cNvPicPr preferRelativeResize="0"/>
          <p:nvPr/>
        </p:nvPicPr>
        <p:blipFill rotWithShape="1">
          <a:blip r:embed="rId5">
            <a:alphaModFix/>
          </a:blip>
          <a:srcRect b="36980" l="37845" r="17525" t="28625"/>
          <a:stretch/>
        </p:blipFill>
        <p:spPr>
          <a:xfrm>
            <a:off x="82125" y="90775"/>
            <a:ext cx="1632900" cy="223712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106" name="Shape 106"/>
        <p:cNvGrpSpPr/>
        <p:nvPr/>
      </p:nvGrpSpPr>
      <p:grpSpPr>
        <a:xfrm>
          <a:off x="0" y="0"/>
          <a:ext cx="0" cy="0"/>
          <a:chOff x="0" y="0"/>
          <a:chExt cx="0" cy="0"/>
        </a:xfrm>
      </p:grpSpPr>
      <p:sp>
        <p:nvSpPr>
          <p:cNvPr id="107" name="Google Shape;107;p16"/>
          <p:cNvSpPr txBox="1"/>
          <p:nvPr>
            <p:ph type="ctrTitle"/>
          </p:nvPr>
        </p:nvSpPr>
        <p:spPr>
          <a:xfrm>
            <a:off x="1500175" y="91325"/>
            <a:ext cx="7000200" cy="980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u="sng">
                <a:latin typeface="Lobster"/>
                <a:ea typeface="Lobster"/>
                <a:cs typeface="Lobster"/>
                <a:sym typeface="Lobster"/>
              </a:rPr>
              <a:t> Place2Be Counsellor</a:t>
            </a:r>
            <a:endParaRPr u="sng">
              <a:latin typeface="Lobster"/>
              <a:ea typeface="Lobster"/>
              <a:cs typeface="Lobster"/>
              <a:sym typeface="Lobster"/>
            </a:endParaRPr>
          </a:p>
        </p:txBody>
      </p:sp>
      <p:sp>
        <p:nvSpPr>
          <p:cNvPr id="108" name="Google Shape;108;p16"/>
          <p:cNvSpPr txBox="1"/>
          <p:nvPr>
            <p:ph idx="1" type="subTitle"/>
          </p:nvPr>
        </p:nvSpPr>
        <p:spPr>
          <a:xfrm>
            <a:off x="876525" y="3084300"/>
            <a:ext cx="7657500" cy="1029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sz="1400">
                <a:solidFill>
                  <a:schemeClr val="dk1"/>
                </a:solidFill>
              </a:rPr>
              <a:t> What is Place2Talk?</a:t>
            </a:r>
            <a:endParaRPr b="1" sz="1400">
              <a:solidFill>
                <a:schemeClr val="dk1"/>
              </a:solidFill>
            </a:endParaRPr>
          </a:p>
          <a:p>
            <a:pPr indent="0" lvl="0" marL="0" rtl="0" algn="l">
              <a:lnSpc>
                <a:spcPct val="100000"/>
              </a:lnSpc>
              <a:spcBef>
                <a:spcPts val="0"/>
              </a:spcBef>
              <a:spcAft>
                <a:spcPts val="0"/>
              </a:spcAft>
              <a:buSzPts val="2800"/>
              <a:buNone/>
            </a:pPr>
            <a:r>
              <a:rPr lang="en-GB" sz="1400">
                <a:solidFill>
                  <a:schemeClr val="dk1"/>
                </a:solidFill>
              </a:rPr>
              <a:t>It’s open to all pupils from Year 2 to Year 6 and they can make an appointment to spend 15 minutes with our trained counsellor, either by themselves or with a friend. Pupils often talk about friendships or any worries they may have. </a:t>
            </a:r>
            <a:endParaRPr sz="1400">
              <a:solidFill>
                <a:schemeClr val="dk1"/>
              </a:solidFill>
            </a:endParaRPr>
          </a:p>
          <a:p>
            <a:pPr indent="0" lvl="0" marL="0" rtl="0" algn="l">
              <a:lnSpc>
                <a:spcPct val="100000"/>
              </a:lnSpc>
              <a:spcBef>
                <a:spcPts val="0"/>
              </a:spcBef>
              <a:spcAft>
                <a:spcPts val="0"/>
              </a:spcAft>
              <a:buSzPts val="2800"/>
              <a:buNone/>
            </a:pPr>
            <a:r>
              <a:t/>
            </a:r>
            <a:endParaRPr sz="2000"/>
          </a:p>
          <a:p>
            <a:pPr indent="0" lvl="0" marL="0" rtl="0" algn="ctr">
              <a:lnSpc>
                <a:spcPct val="100000"/>
              </a:lnSpc>
              <a:spcBef>
                <a:spcPts val="0"/>
              </a:spcBef>
              <a:spcAft>
                <a:spcPts val="0"/>
              </a:spcAft>
              <a:buSzPts val="2800"/>
              <a:buNone/>
            </a:pPr>
            <a:r>
              <a:t/>
            </a:r>
            <a:endParaRPr sz="2000"/>
          </a:p>
        </p:txBody>
      </p:sp>
      <p:pic>
        <p:nvPicPr>
          <p:cNvPr id="109" name="Google Shape;109;p16"/>
          <p:cNvPicPr preferRelativeResize="0"/>
          <p:nvPr/>
        </p:nvPicPr>
        <p:blipFill rotWithShape="1">
          <a:blip r:embed="rId3">
            <a:alphaModFix/>
          </a:blip>
          <a:srcRect b="18743" l="0" r="0" t="39236"/>
          <a:stretch/>
        </p:blipFill>
        <p:spPr>
          <a:xfrm>
            <a:off x="1364975" y="4113900"/>
            <a:ext cx="6577301" cy="1029599"/>
          </a:xfrm>
          <a:prstGeom prst="rect">
            <a:avLst/>
          </a:prstGeom>
          <a:noFill/>
          <a:ln>
            <a:noFill/>
          </a:ln>
        </p:spPr>
      </p:pic>
      <p:sp>
        <p:nvSpPr>
          <p:cNvPr id="110" name="Google Shape;110;p16"/>
          <p:cNvSpPr txBox="1"/>
          <p:nvPr/>
        </p:nvSpPr>
        <p:spPr>
          <a:xfrm>
            <a:off x="193925" y="877650"/>
            <a:ext cx="2010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16"/>
          <p:cNvSpPr txBox="1"/>
          <p:nvPr/>
        </p:nvSpPr>
        <p:spPr>
          <a:xfrm>
            <a:off x="2133525" y="1112350"/>
            <a:ext cx="51435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16"/>
          <p:cNvSpPr txBox="1"/>
          <p:nvPr/>
        </p:nvSpPr>
        <p:spPr>
          <a:xfrm>
            <a:off x="5827250" y="1183825"/>
            <a:ext cx="408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3" name="Google Shape;113;p16"/>
          <p:cNvPicPr preferRelativeResize="0"/>
          <p:nvPr/>
        </p:nvPicPr>
        <p:blipFill rotWithShape="1">
          <a:blip r:embed="rId4">
            <a:alphaModFix/>
          </a:blip>
          <a:srcRect b="-52775" l="-206625" r="193374" t="69017"/>
          <a:stretch/>
        </p:blipFill>
        <p:spPr>
          <a:xfrm>
            <a:off x="2982475" y="2418675"/>
            <a:ext cx="2277051" cy="2724827"/>
          </a:xfrm>
          <a:prstGeom prst="rect">
            <a:avLst/>
          </a:prstGeom>
          <a:noFill/>
          <a:ln>
            <a:noFill/>
          </a:ln>
        </p:spPr>
      </p:pic>
      <p:sp>
        <p:nvSpPr>
          <p:cNvPr id="114" name="Google Shape;114;p16"/>
          <p:cNvSpPr txBox="1"/>
          <p:nvPr/>
        </p:nvSpPr>
        <p:spPr>
          <a:xfrm>
            <a:off x="3061600" y="997800"/>
            <a:ext cx="28677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6"/>
          <p:cNvSpPr txBox="1"/>
          <p:nvPr/>
        </p:nvSpPr>
        <p:spPr>
          <a:xfrm>
            <a:off x="2721675" y="922600"/>
            <a:ext cx="795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16"/>
          <p:cNvSpPr txBox="1"/>
          <p:nvPr/>
        </p:nvSpPr>
        <p:spPr>
          <a:xfrm>
            <a:off x="2308375" y="997800"/>
            <a:ext cx="5383800" cy="2124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Place2Be is a national charity supporting schools to improve the confidence and wellbeing of children. Place2Be provides emotional and therapeutic support to pupils and families. It gives pupils a space to express themselves through talking and creative work, and to think about any worries they might have. Place2Be also provides support for parents and staff too. Please see our school website for more detailed information.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Michelle our Place2Be counsellor is in school every Friday</a:t>
            </a:r>
            <a:endParaRPr b="0" i="0" sz="1400" u="none" cap="none" strike="noStrike">
              <a:solidFill>
                <a:srgbClr val="000000"/>
              </a:solidFill>
              <a:latin typeface="Arial"/>
              <a:ea typeface="Arial"/>
              <a:cs typeface="Arial"/>
              <a:sym typeface="Arial"/>
            </a:endParaRPr>
          </a:p>
        </p:txBody>
      </p:sp>
      <p:pic>
        <p:nvPicPr>
          <p:cNvPr id="117" name="Google Shape;117;p16"/>
          <p:cNvPicPr preferRelativeResize="0"/>
          <p:nvPr/>
        </p:nvPicPr>
        <p:blipFill rotWithShape="1">
          <a:blip r:embed="rId5">
            <a:alphaModFix/>
          </a:blip>
          <a:srcRect b="0" l="0" r="0" t="0"/>
          <a:stretch/>
        </p:blipFill>
        <p:spPr>
          <a:xfrm>
            <a:off x="0" y="0"/>
            <a:ext cx="1729875" cy="29177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121" name="Shape 121"/>
        <p:cNvGrpSpPr/>
        <p:nvPr/>
      </p:nvGrpSpPr>
      <p:grpSpPr>
        <a:xfrm>
          <a:off x="0" y="0"/>
          <a:ext cx="0" cy="0"/>
          <a:chOff x="0" y="0"/>
          <a:chExt cx="0" cy="0"/>
        </a:xfrm>
      </p:grpSpPr>
      <p:sp>
        <p:nvSpPr>
          <p:cNvPr id="122" name="Google Shape;122;p17"/>
          <p:cNvSpPr txBox="1"/>
          <p:nvPr>
            <p:ph type="ctrTitle"/>
          </p:nvPr>
        </p:nvSpPr>
        <p:spPr>
          <a:xfrm>
            <a:off x="995350" y="132250"/>
            <a:ext cx="7000200" cy="980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 External Agencies</a:t>
            </a:r>
            <a:endParaRPr/>
          </a:p>
        </p:txBody>
      </p:sp>
      <p:sp>
        <p:nvSpPr>
          <p:cNvPr id="123" name="Google Shape;123;p17"/>
          <p:cNvSpPr txBox="1"/>
          <p:nvPr/>
        </p:nvSpPr>
        <p:spPr>
          <a:xfrm>
            <a:off x="193925" y="877650"/>
            <a:ext cx="2010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17"/>
          <p:cNvSpPr txBox="1"/>
          <p:nvPr/>
        </p:nvSpPr>
        <p:spPr>
          <a:xfrm>
            <a:off x="2133525" y="1112350"/>
            <a:ext cx="51435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17"/>
          <p:cNvSpPr txBox="1"/>
          <p:nvPr/>
        </p:nvSpPr>
        <p:spPr>
          <a:xfrm>
            <a:off x="5827250" y="1183825"/>
            <a:ext cx="408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6" name="Google Shape;126;p17"/>
          <p:cNvPicPr preferRelativeResize="0"/>
          <p:nvPr/>
        </p:nvPicPr>
        <p:blipFill rotWithShape="1">
          <a:blip r:embed="rId3">
            <a:alphaModFix/>
          </a:blip>
          <a:srcRect b="-52775" l="-206625" r="193374" t="69017"/>
          <a:stretch/>
        </p:blipFill>
        <p:spPr>
          <a:xfrm>
            <a:off x="2982475" y="2418675"/>
            <a:ext cx="2277051" cy="2724827"/>
          </a:xfrm>
          <a:prstGeom prst="rect">
            <a:avLst/>
          </a:prstGeom>
          <a:noFill/>
          <a:ln>
            <a:noFill/>
          </a:ln>
        </p:spPr>
      </p:pic>
      <p:sp>
        <p:nvSpPr>
          <p:cNvPr id="127" name="Google Shape;127;p17"/>
          <p:cNvSpPr txBox="1"/>
          <p:nvPr/>
        </p:nvSpPr>
        <p:spPr>
          <a:xfrm>
            <a:off x="3061600" y="997800"/>
            <a:ext cx="28677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17"/>
          <p:cNvSpPr txBox="1"/>
          <p:nvPr/>
        </p:nvSpPr>
        <p:spPr>
          <a:xfrm>
            <a:off x="2721675" y="922600"/>
            <a:ext cx="795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17"/>
          <p:cNvSpPr txBox="1"/>
          <p:nvPr/>
        </p:nvSpPr>
        <p:spPr>
          <a:xfrm>
            <a:off x="392100" y="1061000"/>
            <a:ext cx="8453400" cy="4371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Sometimes we need support and advice from other people who are not employed in our school. We generally need to make a referral to these agencies. We will ask for your consent also.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Educational Psychology Service </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Our educational psychologist is Jo Thomas. The school Additional Learning Needs Coordinator (ALNCO) will make referrals to this service and parents are always fully involved in this process.</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Early Help Hub</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Housing, finance, Education, Health and Wellbeing, Parenting and Community Activities are some of the areas that they may be able to support families with.</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If you need help please contact The Early Help Hub, Civic Centre, Castle Street, Merthyr Tydfil, Tel: 01685 725000. Alternatively please ask for Mrs Griffiths in school who can provide further information and support with the application.</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D1FF">
            <a:alpha val="53333"/>
          </a:srgbClr>
        </a:solidFill>
      </p:bgPr>
    </p:bg>
    <p:spTree>
      <p:nvGrpSpPr>
        <p:cNvPr id="133" name="Shape 133"/>
        <p:cNvGrpSpPr/>
        <p:nvPr/>
      </p:nvGrpSpPr>
      <p:grpSpPr>
        <a:xfrm>
          <a:off x="0" y="0"/>
          <a:ext cx="0" cy="0"/>
          <a:chOff x="0" y="0"/>
          <a:chExt cx="0" cy="0"/>
        </a:xfrm>
      </p:grpSpPr>
      <p:sp>
        <p:nvSpPr>
          <p:cNvPr id="134" name="Google Shape;134;p18"/>
          <p:cNvSpPr txBox="1"/>
          <p:nvPr>
            <p:ph type="ctrTitle"/>
          </p:nvPr>
        </p:nvSpPr>
        <p:spPr>
          <a:xfrm>
            <a:off x="995350" y="132250"/>
            <a:ext cx="7000200" cy="980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 External Agencies</a:t>
            </a:r>
            <a:endParaRPr/>
          </a:p>
        </p:txBody>
      </p:sp>
      <p:sp>
        <p:nvSpPr>
          <p:cNvPr id="135" name="Google Shape;135;p18"/>
          <p:cNvSpPr txBox="1"/>
          <p:nvPr/>
        </p:nvSpPr>
        <p:spPr>
          <a:xfrm>
            <a:off x="193925" y="877650"/>
            <a:ext cx="20106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18"/>
          <p:cNvSpPr txBox="1"/>
          <p:nvPr/>
        </p:nvSpPr>
        <p:spPr>
          <a:xfrm>
            <a:off x="2133525" y="1112350"/>
            <a:ext cx="51435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18"/>
          <p:cNvSpPr txBox="1"/>
          <p:nvPr/>
        </p:nvSpPr>
        <p:spPr>
          <a:xfrm>
            <a:off x="5827250" y="1183825"/>
            <a:ext cx="4083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38" name="Google Shape;138;p18"/>
          <p:cNvPicPr preferRelativeResize="0"/>
          <p:nvPr/>
        </p:nvPicPr>
        <p:blipFill rotWithShape="1">
          <a:blip r:embed="rId3">
            <a:alphaModFix/>
          </a:blip>
          <a:srcRect b="-52775" l="-206625" r="193374" t="69017"/>
          <a:stretch/>
        </p:blipFill>
        <p:spPr>
          <a:xfrm>
            <a:off x="2982475" y="2418675"/>
            <a:ext cx="2277051" cy="2724827"/>
          </a:xfrm>
          <a:prstGeom prst="rect">
            <a:avLst/>
          </a:prstGeom>
          <a:noFill/>
          <a:ln>
            <a:noFill/>
          </a:ln>
        </p:spPr>
      </p:pic>
      <p:sp>
        <p:nvSpPr>
          <p:cNvPr id="139" name="Google Shape;139;p18"/>
          <p:cNvSpPr txBox="1"/>
          <p:nvPr/>
        </p:nvSpPr>
        <p:spPr>
          <a:xfrm>
            <a:off x="3061600" y="997800"/>
            <a:ext cx="28677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18"/>
          <p:cNvSpPr txBox="1"/>
          <p:nvPr/>
        </p:nvSpPr>
        <p:spPr>
          <a:xfrm>
            <a:off x="2721675" y="922600"/>
            <a:ext cx="7959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18"/>
          <p:cNvSpPr txBox="1"/>
          <p:nvPr/>
        </p:nvSpPr>
        <p:spPr>
          <a:xfrm>
            <a:off x="392100" y="1061000"/>
            <a:ext cx="8453400" cy="4125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Speech and Language Therapy</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There are speech and language centres based at Keir Hardie Health Centre and Mountain Ash Hospital. A referral form is completed by class teacher and overseen by the ALNCO.</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External Counselling</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We work with ‘The Exchange’  who are a recognised counselling team for children, young people and their families. Permission is required by parents before a referral can be made.</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Community Wellbeing Team</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This team provide further support for our pupils that may experience some challenges with different types of behaviour.</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